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22"/>
  </p:notesMasterIdLst>
  <p:sldIdLst>
    <p:sldId id="256" r:id="rId2"/>
    <p:sldId id="294" r:id="rId3"/>
    <p:sldId id="295" r:id="rId4"/>
    <p:sldId id="272" r:id="rId5"/>
    <p:sldId id="273" r:id="rId6"/>
    <p:sldId id="271" r:id="rId7"/>
    <p:sldId id="292" r:id="rId8"/>
    <p:sldId id="268" r:id="rId9"/>
    <p:sldId id="277" r:id="rId10"/>
    <p:sldId id="291" r:id="rId11"/>
    <p:sldId id="293" r:id="rId12"/>
    <p:sldId id="276" r:id="rId13"/>
    <p:sldId id="296" r:id="rId14"/>
    <p:sldId id="297" r:id="rId15"/>
    <p:sldId id="299" r:id="rId16"/>
    <p:sldId id="300" r:id="rId17"/>
    <p:sldId id="301" r:id="rId18"/>
    <p:sldId id="302" r:id="rId19"/>
    <p:sldId id="279" r:id="rId20"/>
    <p:sldId id="26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663300"/>
    <a:srgbClr val="003300"/>
    <a:srgbClr val="CC000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5588" autoAdjust="0"/>
    <p:restoredTop sz="94689" autoAdjust="0"/>
  </p:normalViewPr>
  <p:slideViewPr>
    <p:cSldViewPr>
      <p:cViewPr>
        <p:scale>
          <a:sx n="80" d="100"/>
          <a:sy n="80" d="100"/>
        </p:scale>
        <p:origin x="-1722" y="2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3AE692-9962-4394-BE32-56F003DC47A3}" type="doc">
      <dgm:prSet loTypeId="urn:microsoft.com/office/officeart/2005/8/layout/chevron2" loCatId="list" qsTypeId="urn:microsoft.com/office/officeart/2005/8/quickstyle/3d1" qsCatId="3D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B6209D65-E843-49D4-8688-CC2DA13208A8}">
      <dgm:prSet phldrT="[Текст]"/>
      <dgm:spPr/>
      <dgm:t>
        <a:bodyPr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r>
            <a:rPr lang="ru-RU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1</a:t>
          </a:r>
          <a:endParaRPr lang="ru-RU" b="1" cap="none" spc="0" dirty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gm:t>
    </dgm:pt>
    <dgm:pt modelId="{8E56A222-57AD-403F-A6ED-F3BE38609A8C}" type="parTrans" cxnId="{E2FA3647-5AF5-4D0D-ACB9-7680CA13A125}">
      <dgm:prSet/>
      <dgm:spPr/>
      <dgm:t>
        <a:bodyPr/>
        <a:lstStyle/>
        <a:p>
          <a:endParaRPr lang="ru-RU"/>
        </a:p>
      </dgm:t>
    </dgm:pt>
    <dgm:pt modelId="{E4B47537-317F-4DFD-9C27-9FBBCBFD0018}" type="sibTrans" cxnId="{E2FA3647-5AF5-4D0D-ACB9-7680CA13A125}">
      <dgm:prSet/>
      <dgm:spPr/>
      <dgm:t>
        <a:bodyPr/>
        <a:lstStyle/>
        <a:p>
          <a:endParaRPr lang="ru-RU"/>
        </a:p>
      </dgm:t>
    </dgm:pt>
    <dgm:pt modelId="{2C760367-F962-45CA-A3AF-43259D63262E}">
      <dgm:prSet phldrT="[Текст]"/>
      <dgm:spPr/>
      <dgm:t>
        <a:bodyPr/>
        <a:lstStyle/>
        <a:p>
          <a:r>
            <a:rPr lang="ru-RU" dirty="0" smtClean="0"/>
            <a:t>Экскурсионная</a:t>
          </a:r>
          <a:r>
            <a:rPr lang="ru-RU" baseline="0" dirty="0" smtClean="0"/>
            <a:t> работа </a:t>
          </a:r>
          <a:endParaRPr lang="ru-RU" dirty="0"/>
        </a:p>
      </dgm:t>
    </dgm:pt>
    <dgm:pt modelId="{B32E998C-6483-4795-A661-BF54C526C7A6}" type="parTrans" cxnId="{471DE480-B6F4-44DF-ACF9-70797BC0C8C7}">
      <dgm:prSet/>
      <dgm:spPr/>
      <dgm:t>
        <a:bodyPr/>
        <a:lstStyle/>
        <a:p>
          <a:endParaRPr lang="ru-RU"/>
        </a:p>
      </dgm:t>
    </dgm:pt>
    <dgm:pt modelId="{399FED7B-0669-46CB-86D2-0A5D5E8BF2B4}" type="sibTrans" cxnId="{471DE480-B6F4-44DF-ACF9-70797BC0C8C7}">
      <dgm:prSet/>
      <dgm:spPr/>
      <dgm:t>
        <a:bodyPr/>
        <a:lstStyle/>
        <a:p>
          <a:endParaRPr lang="ru-RU"/>
        </a:p>
      </dgm:t>
    </dgm:pt>
    <dgm:pt modelId="{C85567C8-DCBD-4037-8596-44698F5A0A13}">
      <dgm:prSet phldrT="[Текст]"/>
      <dgm:spPr/>
      <dgm:t>
        <a:bodyPr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r>
            <a:rPr lang="ru-RU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2</a:t>
          </a:r>
          <a:endParaRPr lang="ru-RU" b="1" cap="none" spc="0" dirty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gm:t>
    </dgm:pt>
    <dgm:pt modelId="{EC9A6549-81E2-46FE-9914-C6111D0AC095}" type="parTrans" cxnId="{7D100EAE-DDA9-430E-BBDF-12936D9B905B}">
      <dgm:prSet/>
      <dgm:spPr/>
      <dgm:t>
        <a:bodyPr/>
        <a:lstStyle/>
        <a:p>
          <a:endParaRPr lang="ru-RU"/>
        </a:p>
      </dgm:t>
    </dgm:pt>
    <dgm:pt modelId="{5585FAC8-6F6A-4214-B044-6CF141DB6DAE}" type="sibTrans" cxnId="{7D100EAE-DDA9-430E-BBDF-12936D9B905B}">
      <dgm:prSet/>
      <dgm:spPr/>
      <dgm:t>
        <a:bodyPr/>
        <a:lstStyle/>
        <a:p>
          <a:endParaRPr lang="ru-RU"/>
        </a:p>
      </dgm:t>
    </dgm:pt>
    <dgm:pt modelId="{71FC703F-B26D-4DF3-AAED-C3B7A10540C1}">
      <dgm:prSet phldrT="[Текст]"/>
      <dgm:spPr/>
      <dgm:t>
        <a:bodyPr/>
        <a:lstStyle/>
        <a:p>
          <a:r>
            <a:rPr lang="ru-RU" dirty="0" smtClean="0"/>
            <a:t>Организационно-</a:t>
          </a:r>
          <a:r>
            <a:rPr lang="ru-RU" baseline="0" dirty="0" smtClean="0"/>
            <a:t> массовая работа;</a:t>
          </a:r>
          <a:endParaRPr lang="ru-RU" dirty="0"/>
        </a:p>
      </dgm:t>
    </dgm:pt>
    <dgm:pt modelId="{B73917C0-A842-4023-A451-987813ADFD36}" type="parTrans" cxnId="{729B6944-2303-4DCE-AB0C-D569A9C1C2F4}">
      <dgm:prSet/>
      <dgm:spPr/>
      <dgm:t>
        <a:bodyPr/>
        <a:lstStyle/>
        <a:p>
          <a:endParaRPr lang="ru-RU"/>
        </a:p>
      </dgm:t>
    </dgm:pt>
    <dgm:pt modelId="{6516C74D-9F1C-48F9-A58E-BEE53EE66708}" type="sibTrans" cxnId="{729B6944-2303-4DCE-AB0C-D569A9C1C2F4}">
      <dgm:prSet/>
      <dgm:spPr/>
      <dgm:t>
        <a:bodyPr/>
        <a:lstStyle/>
        <a:p>
          <a:endParaRPr lang="ru-RU"/>
        </a:p>
      </dgm:t>
    </dgm:pt>
    <dgm:pt modelId="{EAAC9427-BD03-4868-ACF6-F2D0D1A9FE7E}">
      <dgm:prSet phldrT="[Текст]"/>
      <dgm:spPr/>
      <dgm:t>
        <a:bodyPr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r>
            <a:rPr lang="ru-RU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3</a:t>
          </a:r>
          <a:endParaRPr lang="ru-RU" b="1" cap="none" spc="0" dirty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gm:t>
    </dgm:pt>
    <dgm:pt modelId="{F790193D-E431-47C4-BBA7-8B031A34BF7E}" type="parTrans" cxnId="{2452A6DB-21F7-427F-9005-565567CC7C29}">
      <dgm:prSet/>
      <dgm:spPr/>
      <dgm:t>
        <a:bodyPr/>
        <a:lstStyle/>
        <a:p>
          <a:endParaRPr lang="ru-RU"/>
        </a:p>
      </dgm:t>
    </dgm:pt>
    <dgm:pt modelId="{D8168EC9-A376-46F8-8DD2-D42903E254DE}" type="sibTrans" cxnId="{2452A6DB-21F7-427F-9005-565567CC7C29}">
      <dgm:prSet/>
      <dgm:spPr/>
      <dgm:t>
        <a:bodyPr/>
        <a:lstStyle/>
        <a:p>
          <a:endParaRPr lang="ru-RU"/>
        </a:p>
      </dgm:t>
    </dgm:pt>
    <dgm:pt modelId="{46246203-E648-4863-8172-679AB0B7A791}">
      <dgm:prSet phldrT="[Текст]"/>
      <dgm:spPr/>
      <dgm:t>
        <a:bodyPr/>
        <a:lstStyle/>
        <a:p>
          <a:r>
            <a:rPr lang="ru-RU" dirty="0" smtClean="0"/>
            <a:t>Работа с фондами музея</a:t>
          </a:r>
          <a:endParaRPr lang="ru-RU" dirty="0"/>
        </a:p>
      </dgm:t>
    </dgm:pt>
    <dgm:pt modelId="{0FFEB6FD-E7BA-470E-82A3-2D923402ABC6}" type="parTrans" cxnId="{00BDD0E4-780F-4D70-92BA-57017F8E1115}">
      <dgm:prSet/>
      <dgm:spPr/>
      <dgm:t>
        <a:bodyPr/>
        <a:lstStyle/>
        <a:p>
          <a:endParaRPr lang="ru-RU"/>
        </a:p>
      </dgm:t>
    </dgm:pt>
    <dgm:pt modelId="{4C0C8C67-A1C3-4C99-BB8D-38FA2D817D1A}" type="sibTrans" cxnId="{00BDD0E4-780F-4D70-92BA-57017F8E1115}">
      <dgm:prSet/>
      <dgm:spPr/>
      <dgm:t>
        <a:bodyPr/>
        <a:lstStyle/>
        <a:p>
          <a:endParaRPr lang="ru-RU"/>
        </a:p>
      </dgm:t>
    </dgm:pt>
    <dgm:pt modelId="{B52E4A47-275F-46F9-A80E-7F76E710DCE7}">
      <dgm:prSet phldrT="[Текст]"/>
      <dgm:spPr/>
      <dgm:t>
        <a:bodyPr/>
        <a:lstStyle/>
        <a:p>
          <a:r>
            <a:rPr lang="ru-RU" dirty="0" smtClean="0"/>
            <a:t>Методическая работа</a:t>
          </a:r>
          <a:endParaRPr lang="ru-RU" dirty="0"/>
        </a:p>
      </dgm:t>
    </dgm:pt>
    <dgm:pt modelId="{4395E24F-FB1A-4262-8DF0-952A55A3A582}" type="parTrans" cxnId="{FFC2D3E8-D31A-473F-BEED-4C9CA5A27309}">
      <dgm:prSet/>
      <dgm:spPr/>
      <dgm:t>
        <a:bodyPr/>
        <a:lstStyle/>
        <a:p>
          <a:endParaRPr lang="ru-RU"/>
        </a:p>
      </dgm:t>
    </dgm:pt>
    <dgm:pt modelId="{5B4D26C8-8325-42BD-956A-2D352E0601E4}" type="sibTrans" cxnId="{FFC2D3E8-D31A-473F-BEED-4C9CA5A27309}">
      <dgm:prSet/>
      <dgm:spPr/>
      <dgm:t>
        <a:bodyPr/>
        <a:lstStyle/>
        <a:p>
          <a:endParaRPr lang="ru-RU"/>
        </a:p>
      </dgm:t>
    </dgm:pt>
    <dgm:pt modelId="{F62FD177-C204-495F-A06B-72B75B3A52AF}">
      <dgm:prSet phldrT="[Текст]"/>
      <dgm:spPr/>
      <dgm:t>
        <a:bodyPr/>
        <a:lstStyle/>
        <a:p>
          <a:r>
            <a:rPr lang="ru-RU" dirty="0" smtClean="0"/>
            <a:t>Научно-исследовательская работа</a:t>
          </a:r>
          <a:endParaRPr lang="ru-RU" dirty="0"/>
        </a:p>
      </dgm:t>
    </dgm:pt>
    <dgm:pt modelId="{4E2FA159-BFDC-43CD-81D3-39B034521742}" type="parTrans" cxnId="{2A93F7CA-C6B1-444A-8450-24F86F539799}">
      <dgm:prSet/>
      <dgm:spPr/>
      <dgm:t>
        <a:bodyPr/>
        <a:lstStyle/>
        <a:p>
          <a:endParaRPr lang="ru-RU"/>
        </a:p>
      </dgm:t>
    </dgm:pt>
    <dgm:pt modelId="{C1BEEA84-D5D1-4360-B869-0553A26C0327}" type="sibTrans" cxnId="{2A93F7CA-C6B1-444A-8450-24F86F539799}">
      <dgm:prSet/>
      <dgm:spPr/>
      <dgm:t>
        <a:bodyPr/>
        <a:lstStyle/>
        <a:p>
          <a:endParaRPr lang="ru-RU"/>
        </a:p>
      </dgm:t>
    </dgm:pt>
    <dgm:pt modelId="{E5C41514-2CA3-4A4F-B46F-9980E022CA39}" type="pres">
      <dgm:prSet presAssocID="{F53AE692-9962-4394-BE32-56F003DC47A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25E42E5-FC01-4914-A31C-CA51A06378F3}" type="pres">
      <dgm:prSet presAssocID="{B6209D65-E843-49D4-8688-CC2DA13208A8}" presName="composite" presStyleCnt="0"/>
      <dgm:spPr/>
      <dgm:t>
        <a:bodyPr/>
        <a:lstStyle/>
        <a:p>
          <a:endParaRPr lang="ru-RU"/>
        </a:p>
      </dgm:t>
    </dgm:pt>
    <dgm:pt modelId="{8D5CD48B-A4AE-4CF8-AFDE-462B3914D9FB}" type="pres">
      <dgm:prSet presAssocID="{B6209D65-E843-49D4-8688-CC2DA13208A8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8A503D-FBAA-4191-85DC-825CAD1634C4}" type="pres">
      <dgm:prSet presAssocID="{B6209D65-E843-49D4-8688-CC2DA13208A8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F1E1D1-04B6-4DD4-A2FE-EDE5E2F2AE03}" type="pres">
      <dgm:prSet presAssocID="{E4B47537-317F-4DFD-9C27-9FBBCBFD0018}" presName="sp" presStyleCnt="0"/>
      <dgm:spPr/>
      <dgm:t>
        <a:bodyPr/>
        <a:lstStyle/>
        <a:p>
          <a:endParaRPr lang="ru-RU"/>
        </a:p>
      </dgm:t>
    </dgm:pt>
    <dgm:pt modelId="{DC024996-2C5D-45C8-8AAB-E95DBE18A32C}" type="pres">
      <dgm:prSet presAssocID="{C85567C8-DCBD-4037-8596-44698F5A0A13}" presName="composite" presStyleCnt="0"/>
      <dgm:spPr/>
      <dgm:t>
        <a:bodyPr/>
        <a:lstStyle/>
        <a:p>
          <a:endParaRPr lang="ru-RU"/>
        </a:p>
      </dgm:t>
    </dgm:pt>
    <dgm:pt modelId="{BFB2689C-6712-4E75-AC57-7CBEF7D087CC}" type="pres">
      <dgm:prSet presAssocID="{C85567C8-DCBD-4037-8596-44698F5A0A1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0B2C0B-26BC-43A7-8C22-A3B2922B53E1}" type="pres">
      <dgm:prSet presAssocID="{C85567C8-DCBD-4037-8596-44698F5A0A13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63170D-EF1A-44F1-BA87-39B506D2D09D}" type="pres">
      <dgm:prSet presAssocID="{5585FAC8-6F6A-4214-B044-6CF141DB6DAE}" presName="sp" presStyleCnt="0"/>
      <dgm:spPr/>
      <dgm:t>
        <a:bodyPr/>
        <a:lstStyle/>
        <a:p>
          <a:endParaRPr lang="ru-RU"/>
        </a:p>
      </dgm:t>
    </dgm:pt>
    <dgm:pt modelId="{22067FA5-A8F5-47A5-A626-80EFA1132F3E}" type="pres">
      <dgm:prSet presAssocID="{EAAC9427-BD03-4868-ACF6-F2D0D1A9FE7E}" presName="composite" presStyleCnt="0"/>
      <dgm:spPr/>
      <dgm:t>
        <a:bodyPr/>
        <a:lstStyle/>
        <a:p>
          <a:endParaRPr lang="ru-RU"/>
        </a:p>
      </dgm:t>
    </dgm:pt>
    <dgm:pt modelId="{CFE0FDF0-EC66-4946-B7EB-3BFE32B6A988}" type="pres">
      <dgm:prSet presAssocID="{EAAC9427-BD03-4868-ACF6-F2D0D1A9FE7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17225E-9F4F-4DEB-8E1E-08ECD4CDF7BD}" type="pres">
      <dgm:prSet presAssocID="{EAAC9427-BD03-4868-ACF6-F2D0D1A9FE7E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A93F7CA-C6B1-444A-8450-24F86F539799}" srcId="{C85567C8-DCBD-4037-8596-44698F5A0A13}" destId="{F62FD177-C204-495F-A06B-72B75B3A52AF}" srcOrd="1" destOrd="0" parTransId="{4E2FA159-BFDC-43CD-81D3-39B034521742}" sibTransId="{C1BEEA84-D5D1-4360-B869-0553A26C0327}"/>
    <dgm:cxn modelId="{471DE480-B6F4-44DF-ACF9-70797BC0C8C7}" srcId="{B6209D65-E843-49D4-8688-CC2DA13208A8}" destId="{2C760367-F962-45CA-A3AF-43259D63262E}" srcOrd="0" destOrd="0" parTransId="{B32E998C-6483-4795-A661-BF54C526C7A6}" sibTransId="{399FED7B-0669-46CB-86D2-0A5D5E8BF2B4}"/>
    <dgm:cxn modelId="{7BFED915-213D-436E-AEB1-E018C5FA4655}" type="presOf" srcId="{C85567C8-DCBD-4037-8596-44698F5A0A13}" destId="{BFB2689C-6712-4E75-AC57-7CBEF7D087CC}" srcOrd="0" destOrd="0" presId="urn:microsoft.com/office/officeart/2005/8/layout/chevron2"/>
    <dgm:cxn modelId="{10836C53-64D3-400C-B06E-4D7FA1C37504}" type="presOf" srcId="{B52E4A47-275F-46F9-A80E-7F76E710DCE7}" destId="{BF17225E-9F4F-4DEB-8E1E-08ECD4CDF7BD}" srcOrd="0" destOrd="1" presId="urn:microsoft.com/office/officeart/2005/8/layout/chevron2"/>
    <dgm:cxn modelId="{09FA2488-266B-476D-92D3-9F4EE32E841A}" type="presOf" srcId="{B6209D65-E843-49D4-8688-CC2DA13208A8}" destId="{8D5CD48B-A4AE-4CF8-AFDE-462B3914D9FB}" srcOrd="0" destOrd="0" presId="urn:microsoft.com/office/officeart/2005/8/layout/chevron2"/>
    <dgm:cxn modelId="{9FE8C68D-1F41-40B7-B81E-A8962127831D}" type="presOf" srcId="{F53AE692-9962-4394-BE32-56F003DC47A3}" destId="{E5C41514-2CA3-4A4F-B46F-9980E022CA39}" srcOrd="0" destOrd="0" presId="urn:microsoft.com/office/officeart/2005/8/layout/chevron2"/>
    <dgm:cxn modelId="{68D37B58-DD6A-46B3-8B39-D16502F60559}" type="presOf" srcId="{46246203-E648-4863-8172-679AB0B7A791}" destId="{BF17225E-9F4F-4DEB-8E1E-08ECD4CDF7BD}" srcOrd="0" destOrd="0" presId="urn:microsoft.com/office/officeart/2005/8/layout/chevron2"/>
    <dgm:cxn modelId="{2452A6DB-21F7-427F-9005-565567CC7C29}" srcId="{F53AE692-9962-4394-BE32-56F003DC47A3}" destId="{EAAC9427-BD03-4868-ACF6-F2D0D1A9FE7E}" srcOrd="2" destOrd="0" parTransId="{F790193D-E431-47C4-BBA7-8B031A34BF7E}" sibTransId="{D8168EC9-A376-46F8-8DD2-D42903E254DE}"/>
    <dgm:cxn modelId="{729B6944-2303-4DCE-AB0C-D569A9C1C2F4}" srcId="{C85567C8-DCBD-4037-8596-44698F5A0A13}" destId="{71FC703F-B26D-4DF3-AAED-C3B7A10540C1}" srcOrd="0" destOrd="0" parTransId="{B73917C0-A842-4023-A451-987813ADFD36}" sibTransId="{6516C74D-9F1C-48F9-A58E-BEE53EE66708}"/>
    <dgm:cxn modelId="{E2FA3647-5AF5-4D0D-ACB9-7680CA13A125}" srcId="{F53AE692-9962-4394-BE32-56F003DC47A3}" destId="{B6209D65-E843-49D4-8688-CC2DA13208A8}" srcOrd="0" destOrd="0" parTransId="{8E56A222-57AD-403F-A6ED-F3BE38609A8C}" sibTransId="{E4B47537-317F-4DFD-9C27-9FBBCBFD0018}"/>
    <dgm:cxn modelId="{7D100EAE-DDA9-430E-BBDF-12936D9B905B}" srcId="{F53AE692-9962-4394-BE32-56F003DC47A3}" destId="{C85567C8-DCBD-4037-8596-44698F5A0A13}" srcOrd="1" destOrd="0" parTransId="{EC9A6549-81E2-46FE-9914-C6111D0AC095}" sibTransId="{5585FAC8-6F6A-4214-B044-6CF141DB6DAE}"/>
    <dgm:cxn modelId="{84D3F8BB-A991-4C26-97EB-58495FB4B11E}" type="presOf" srcId="{71FC703F-B26D-4DF3-AAED-C3B7A10540C1}" destId="{300B2C0B-26BC-43A7-8C22-A3B2922B53E1}" srcOrd="0" destOrd="0" presId="urn:microsoft.com/office/officeart/2005/8/layout/chevron2"/>
    <dgm:cxn modelId="{3151CE10-B279-4077-8B2A-69B875A3B6CB}" type="presOf" srcId="{F62FD177-C204-495F-A06B-72B75B3A52AF}" destId="{300B2C0B-26BC-43A7-8C22-A3B2922B53E1}" srcOrd="0" destOrd="1" presId="urn:microsoft.com/office/officeart/2005/8/layout/chevron2"/>
    <dgm:cxn modelId="{FBB785FE-C4A7-46E5-835F-EB032D3F9824}" type="presOf" srcId="{EAAC9427-BD03-4868-ACF6-F2D0D1A9FE7E}" destId="{CFE0FDF0-EC66-4946-B7EB-3BFE32B6A988}" srcOrd="0" destOrd="0" presId="urn:microsoft.com/office/officeart/2005/8/layout/chevron2"/>
    <dgm:cxn modelId="{FFC2D3E8-D31A-473F-BEED-4C9CA5A27309}" srcId="{EAAC9427-BD03-4868-ACF6-F2D0D1A9FE7E}" destId="{B52E4A47-275F-46F9-A80E-7F76E710DCE7}" srcOrd="1" destOrd="0" parTransId="{4395E24F-FB1A-4262-8DF0-952A55A3A582}" sibTransId="{5B4D26C8-8325-42BD-956A-2D352E0601E4}"/>
    <dgm:cxn modelId="{596DE040-20FA-42FA-9385-3DD5F9277C86}" type="presOf" srcId="{2C760367-F962-45CA-A3AF-43259D63262E}" destId="{118A503D-FBAA-4191-85DC-825CAD1634C4}" srcOrd="0" destOrd="0" presId="urn:microsoft.com/office/officeart/2005/8/layout/chevron2"/>
    <dgm:cxn modelId="{00BDD0E4-780F-4D70-92BA-57017F8E1115}" srcId="{EAAC9427-BD03-4868-ACF6-F2D0D1A9FE7E}" destId="{46246203-E648-4863-8172-679AB0B7A791}" srcOrd="0" destOrd="0" parTransId="{0FFEB6FD-E7BA-470E-82A3-2D923402ABC6}" sibTransId="{4C0C8C67-A1C3-4C99-BB8D-38FA2D817D1A}"/>
    <dgm:cxn modelId="{9DDD0DF9-46E1-4793-BF85-F4D65A0E5731}" type="presParOf" srcId="{E5C41514-2CA3-4A4F-B46F-9980E022CA39}" destId="{625E42E5-FC01-4914-A31C-CA51A06378F3}" srcOrd="0" destOrd="0" presId="urn:microsoft.com/office/officeart/2005/8/layout/chevron2"/>
    <dgm:cxn modelId="{8086A108-1A4B-48A1-A20A-039BF10FDB4D}" type="presParOf" srcId="{625E42E5-FC01-4914-A31C-CA51A06378F3}" destId="{8D5CD48B-A4AE-4CF8-AFDE-462B3914D9FB}" srcOrd="0" destOrd="0" presId="urn:microsoft.com/office/officeart/2005/8/layout/chevron2"/>
    <dgm:cxn modelId="{FF910C94-DA12-4925-8952-A76640414191}" type="presParOf" srcId="{625E42E5-FC01-4914-A31C-CA51A06378F3}" destId="{118A503D-FBAA-4191-85DC-825CAD1634C4}" srcOrd="1" destOrd="0" presId="urn:microsoft.com/office/officeart/2005/8/layout/chevron2"/>
    <dgm:cxn modelId="{634FFFC9-0CFC-4798-AE7F-53AF8CC8CB05}" type="presParOf" srcId="{E5C41514-2CA3-4A4F-B46F-9980E022CA39}" destId="{09F1E1D1-04B6-4DD4-A2FE-EDE5E2F2AE03}" srcOrd="1" destOrd="0" presId="urn:microsoft.com/office/officeart/2005/8/layout/chevron2"/>
    <dgm:cxn modelId="{D3ECDAAA-DC9B-4A18-9046-7E55C46E4377}" type="presParOf" srcId="{E5C41514-2CA3-4A4F-B46F-9980E022CA39}" destId="{DC024996-2C5D-45C8-8AAB-E95DBE18A32C}" srcOrd="2" destOrd="0" presId="urn:microsoft.com/office/officeart/2005/8/layout/chevron2"/>
    <dgm:cxn modelId="{7308CF12-62BC-4977-8BDF-B56E0F7A4F10}" type="presParOf" srcId="{DC024996-2C5D-45C8-8AAB-E95DBE18A32C}" destId="{BFB2689C-6712-4E75-AC57-7CBEF7D087CC}" srcOrd="0" destOrd="0" presId="urn:microsoft.com/office/officeart/2005/8/layout/chevron2"/>
    <dgm:cxn modelId="{32E0FAD1-D597-43D7-BA77-5C54F3F1FF53}" type="presParOf" srcId="{DC024996-2C5D-45C8-8AAB-E95DBE18A32C}" destId="{300B2C0B-26BC-43A7-8C22-A3B2922B53E1}" srcOrd="1" destOrd="0" presId="urn:microsoft.com/office/officeart/2005/8/layout/chevron2"/>
    <dgm:cxn modelId="{79CB9E6A-09E7-470E-9AC9-A7463C5B7E81}" type="presParOf" srcId="{E5C41514-2CA3-4A4F-B46F-9980E022CA39}" destId="{9563170D-EF1A-44F1-BA87-39B506D2D09D}" srcOrd="3" destOrd="0" presId="urn:microsoft.com/office/officeart/2005/8/layout/chevron2"/>
    <dgm:cxn modelId="{616A4A2A-7F2E-4243-BBAE-03BE8AF1F5AE}" type="presParOf" srcId="{E5C41514-2CA3-4A4F-B46F-9980E022CA39}" destId="{22067FA5-A8F5-47A5-A626-80EFA1132F3E}" srcOrd="4" destOrd="0" presId="urn:microsoft.com/office/officeart/2005/8/layout/chevron2"/>
    <dgm:cxn modelId="{93F77357-6C01-4C4F-9AE6-7B99EEF207CC}" type="presParOf" srcId="{22067FA5-A8F5-47A5-A626-80EFA1132F3E}" destId="{CFE0FDF0-EC66-4946-B7EB-3BFE32B6A988}" srcOrd="0" destOrd="0" presId="urn:microsoft.com/office/officeart/2005/8/layout/chevron2"/>
    <dgm:cxn modelId="{32C57F86-F878-4395-ABAF-64EF4CF682AB}" type="presParOf" srcId="{22067FA5-A8F5-47A5-A626-80EFA1132F3E}" destId="{BF17225E-9F4F-4DEB-8E1E-08ECD4CDF7B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5CD48B-A4AE-4CF8-AFDE-462B3914D9FB}">
      <dsp:nvSpPr>
        <dsp:cNvPr id="0" name=""/>
        <dsp:cNvSpPr/>
      </dsp:nvSpPr>
      <dsp:spPr>
        <a:xfrm rot="5400000">
          <a:off x="-245635" y="246082"/>
          <a:ext cx="1637567" cy="1146297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l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 w="952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1</a:t>
          </a:r>
          <a:endParaRPr lang="ru-RU" sz="3400" b="1" kern="1200" cap="none" spc="0" dirty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sp:txBody>
      <dsp:txXfrm rot="-5400000">
        <a:off x="1" y="573596"/>
        <a:ext cx="1146297" cy="491270"/>
      </dsp:txXfrm>
    </dsp:sp>
    <dsp:sp modelId="{118A503D-FBAA-4191-85DC-825CAD1634C4}">
      <dsp:nvSpPr>
        <dsp:cNvPr id="0" name=""/>
        <dsp:cNvSpPr/>
      </dsp:nvSpPr>
      <dsp:spPr>
        <a:xfrm rot="5400000">
          <a:off x="4155739" y="-3008994"/>
          <a:ext cx="1064418" cy="7083302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/>
            <a:t>Экскурсионная</a:t>
          </a:r>
          <a:r>
            <a:rPr lang="ru-RU" sz="3200" kern="1200" baseline="0" dirty="0" smtClean="0"/>
            <a:t> работа </a:t>
          </a:r>
          <a:endParaRPr lang="ru-RU" sz="3200" kern="1200" dirty="0"/>
        </a:p>
      </dsp:txBody>
      <dsp:txXfrm rot="-5400000">
        <a:off x="1146298" y="52408"/>
        <a:ext cx="7031341" cy="960496"/>
      </dsp:txXfrm>
    </dsp:sp>
    <dsp:sp modelId="{BFB2689C-6712-4E75-AC57-7CBEF7D087CC}">
      <dsp:nvSpPr>
        <dsp:cNvPr id="0" name=""/>
        <dsp:cNvSpPr/>
      </dsp:nvSpPr>
      <dsp:spPr>
        <a:xfrm rot="5400000">
          <a:off x="-245635" y="1689832"/>
          <a:ext cx="1637567" cy="1146297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l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 w="952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2</a:t>
          </a:r>
          <a:endParaRPr lang="ru-RU" sz="3400" b="1" kern="1200" cap="none" spc="0" dirty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sp:txBody>
      <dsp:txXfrm rot="-5400000">
        <a:off x="1" y="2017346"/>
        <a:ext cx="1146297" cy="491270"/>
      </dsp:txXfrm>
    </dsp:sp>
    <dsp:sp modelId="{300B2C0B-26BC-43A7-8C22-A3B2922B53E1}">
      <dsp:nvSpPr>
        <dsp:cNvPr id="0" name=""/>
        <dsp:cNvSpPr/>
      </dsp:nvSpPr>
      <dsp:spPr>
        <a:xfrm rot="5400000">
          <a:off x="4155739" y="-1565244"/>
          <a:ext cx="1064418" cy="7083302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/>
            <a:t>Организационно-</a:t>
          </a:r>
          <a:r>
            <a:rPr lang="ru-RU" sz="3200" kern="1200" baseline="0" dirty="0" smtClean="0"/>
            <a:t> массовая работа;</a:t>
          </a:r>
          <a:endParaRPr lang="ru-RU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/>
            <a:t>Научно-исследовательская работа</a:t>
          </a:r>
          <a:endParaRPr lang="ru-RU" sz="3200" kern="1200" dirty="0"/>
        </a:p>
      </dsp:txBody>
      <dsp:txXfrm rot="-5400000">
        <a:off x="1146298" y="1496158"/>
        <a:ext cx="7031341" cy="960496"/>
      </dsp:txXfrm>
    </dsp:sp>
    <dsp:sp modelId="{CFE0FDF0-EC66-4946-B7EB-3BFE32B6A988}">
      <dsp:nvSpPr>
        <dsp:cNvPr id="0" name=""/>
        <dsp:cNvSpPr/>
      </dsp:nvSpPr>
      <dsp:spPr>
        <a:xfrm rot="5400000">
          <a:off x="-245635" y="3133582"/>
          <a:ext cx="1637567" cy="1146297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l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 w="952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3</a:t>
          </a:r>
          <a:endParaRPr lang="ru-RU" sz="3400" b="1" kern="1200" cap="none" spc="0" dirty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sp:txBody>
      <dsp:txXfrm rot="-5400000">
        <a:off x="1" y="3461096"/>
        <a:ext cx="1146297" cy="491270"/>
      </dsp:txXfrm>
    </dsp:sp>
    <dsp:sp modelId="{BF17225E-9F4F-4DEB-8E1E-08ECD4CDF7BD}">
      <dsp:nvSpPr>
        <dsp:cNvPr id="0" name=""/>
        <dsp:cNvSpPr/>
      </dsp:nvSpPr>
      <dsp:spPr>
        <a:xfrm rot="5400000">
          <a:off x="4155739" y="-121494"/>
          <a:ext cx="1064418" cy="7083302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/>
            <a:t>Работа с фондами музея</a:t>
          </a:r>
          <a:endParaRPr lang="ru-RU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/>
            <a:t>Методическая работа</a:t>
          </a:r>
          <a:endParaRPr lang="ru-RU" sz="3200" kern="1200" dirty="0"/>
        </a:p>
      </dsp:txBody>
      <dsp:txXfrm rot="-5400000">
        <a:off x="1146298" y="2939908"/>
        <a:ext cx="7031341" cy="9604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74259B-ECCE-4406-8BB9-15895927482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8B27E-6BB1-465A-BE84-88E346A5F3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888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412DF-46F7-40EA-AAA9-3A4D243F75E2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0237-A6F4-4C3A-8857-4C9110257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7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412DF-46F7-40EA-AAA9-3A4D243F75E2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0237-A6F4-4C3A-8857-4C9110257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7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412DF-46F7-40EA-AAA9-3A4D243F75E2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0237-A6F4-4C3A-8857-4C9110257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7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412DF-46F7-40EA-AAA9-3A4D243F75E2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0237-A6F4-4C3A-8857-4C9110257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7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412DF-46F7-40EA-AAA9-3A4D243F75E2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0237-A6F4-4C3A-8857-4C9110257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7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412DF-46F7-40EA-AAA9-3A4D243F75E2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0237-A6F4-4C3A-8857-4C9110257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7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412DF-46F7-40EA-AAA9-3A4D243F75E2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0237-A6F4-4C3A-8857-4C9110257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7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412DF-46F7-40EA-AAA9-3A4D243F75E2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0237-A6F4-4C3A-8857-4C9110257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7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412DF-46F7-40EA-AAA9-3A4D243F75E2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0237-A6F4-4C3A-8857-4C9110257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7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412DF-46F7-40EA-AAA9-3A4D243F75E2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0237-A6F4-4C3A-8857-4C9110257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7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412DF-46F7-40EA-AAA9-3A4D243F75E2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0237-A6F4-4C3A-8857-4C9110257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7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412DF-46F7-40EA-AAA9-3A4D243F75E2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D50237-A6F4-4C3A-8857-4C9110257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ransition advClick="0" advTm="7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G_6612.JPG"/>
          <p:cNvPicPr>
            <a:picLocks noChangeAspect="1"/>
          </p:cNvPicPr>
          <p:nvPr/>
        </p:nvPicPr>
        <p:blipFill>
          <a:blip r:embed="rId3" cstate="print">
            <a:lum bright="10000"/>
          </a:blip>
          <a:stretch>
            <a:fillRect/>
          </a:stretch>
        </p:blipFill>
        <p:spPr>
          <a:xfrm>
            <a:off x="467544" y="404664"/>
            <a:ext cx="4680012" cy="3264024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tx1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Рисунок 3" descr="y_046669d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32088" y="2636912"/>
            <a:ext cx="4960392" cy="29969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764704"/>
            <a:ext cx="8064896" cy="3672408"/>
          </a:xfrm>
        </p:spPr>
        <p:txBody>
          <a:bodyPr>
            <a:prstTxWarp prst="textButton">
              <a:avLst/>
            </a:prstTxWarp>
            <a:noAutofit/>
          </a:bodyPr>
          <a:lstStyle/>
          <a:p>
            <a:r>
              <a:rPr lang="ru-RU" sz="6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Историко</a:t>
            </a:r>
            <a:r>
              <a:rPr lang="ru-RU" sz="6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-</a:t>
            </a:r>
            <a:r>
              <a:rPr lang="ru-RU" sz="6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краеведческий  </a:t>
            </a:r>
            <a:br>
              <a:rPr lang="ru-RU" sz="6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r>
              <a:rPr lang="ru-RU" sz="6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музей </a:t>
            </a:r>
            <a:endParaRPr lang="ru-RU" sz="6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3357562"/>
            <a:ext cx="8064896" cy="3023766"/>
          </a:xfrm>
        </p:spPr>
        <p:txBody>
          <a:bodyPr>
            <a:noAutofit/>
          </a:bodyPr>
          <a:lstStyle/>
          <a:p>
            <a:r>
              <a:rPr lang="ru-RU" sz="36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Номинация : «</a:t>
            </a:r>
            <a:r>
              <a:rPr lang="ru-RU" sz="3600" i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Лучший сельский музей</a:t>
            </a:r>
            <a:r>
              <a:rPr lang="ru-RU" sz="36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»</a:t>
            </a:r>
          </a:p>
          <a:p>
            <a:endParaRPr lang="ru-RU" sz="3600" i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ru-RU" sz="36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МБОУ </a:t>
            </a:r>
            <a:r>
              <a:rPr lang="ru-RU" sz="3600" i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Кадыбашская</a:t>
            </a:r>
            <a:r>
              <a:rPr lang="ru-RU" sz="36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СОШ </a:t>
            </a:r>
          </a:p>
          <a:p>
            <a:r>
              <a:rPr lang="ru-RU" sz="3600" i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Агрызского</a:t>
            </a:r>
            <a:r>
              <a:rPr lang="ru-RU" sz="36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района</a:t>
            </a:r>
            <a:endParaRPr lang="ru-RU" sz="36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IMG_99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4293096"/>
            <a:ext cx="3384376" cy="2160240"/>
          </a:xfrm>
          <a:prstGeom prst="rect">
            <a:avLst/>
          </a:prstGeom>
        </p:spPr>
      </p:pic>
      <p:pic>
        <p:nvPicPr>
          <p:cNvPr id="10" name="Рисунок 9" descr="IMG_99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8144" y="4293096"/>
            <a:ext cx="2987824" cy="2240868"/>
          </a:xfrm>
          <a:prstGeom prst="rect">
            <a:avLst/>
          </a:prstGeom>
        </p:spPr>
      </p:pic>
      <p:pic>
        <p:nvPicPr>
          <p:cNvPr id="12" name="Рисунок 11" descr="IMG_9913.JPG"/>
          <p:cNvPicPr>
            <a:picLocks noChangeAspect="1"/>
          </p:cNvPicPr>
          <p:nvPr/>
        </p:nvPicPr>
        <p:blipFill>
          <a:blip r:embed="rId4" cstate="print"/>
          <a:srcRect t="4200" r="4801" b="2751"/>
          <a:stretch>
            <a:fillRect/>
          </a:stretch>
        </p:blipFill>
        <p:spPr>
          <a:xfrm>
            <a:off x="3923928" y="3068960"/>
            <a:ext cx="2664296" cy="3573016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323528" y="260648"/>
            <a:ext cx="8496944" cy="2232248"/>
          </a:xfrm>
          <a:prstGeom prst="round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470025"/>
          </a:xfrm>
        </p:spPr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sz="2400" b="1" i="1" dirty="0" smtClean="0">
                <a:ln w="50800"/>
                <a:solidFill>
                  <a:schemeClr val="bg1">
                    <a:shade val="50000"/>
                  </a:schemeClr>
                </a:solidFill>
                <a:latin typeface="+mn-lt"/>
              </a:rPr>
              <a:t>Война – это 4 года,</a:t>
            </a:r>
            <a:br>
              <a:rPr lang="ru-RU" sz="2400" b="1" i="1" dirty="0" smtClean="0">
                <a:ln w="50800"/>
                <a:solidFill>
                  <a:schemeClr val="bg1">
                    <a:shade val="50000"/>
                  </a:schemeClr>
                </a:solidFill>
                <a:latin typeface="+mn-lt"/>
              </a:rPr>
            </a:br>
            <a:r>
              <a:rPr lang="ru-RU" sz="2400" b="1" i="1" dirty="0" smtClean="0">
                <a:ln w="50800"/>
                <a:solidFill>
                  <a:schemeClr val="bg1">
                    <a:shade val="50000"/>
                  </a:schemeClr>
                </a:solidFill>
                <a:latin typeface="+mn-lt"/>
              </a:rPr>
              <a:t>это 1 418 бессонных дней и ночей, </a:t>
            </a:r>
            <a:br>
              <a:rPr lang="ru-RU" sz="2400" b="1" i="1" dirty="0" smtClean="0">
                <a:ln w="50800"/>
                <a:solidFill>
                  <a:schemeClr val="bg1">
                    <a:shade val="50000"/>
                  </a:schemeClr>
                </a:solidFill>
                <a:latin typeface="+mn-lt"/>
              </a:rPr>
            </a:br>
            <a:r>
              <a:rPr lang="ru-RU" sz="2400" b="1" i="1" dirty="0" smtClean="0">
                <a:ln w="50800"/>
                <a:solidFill>
                  <a:schemeClr val="bg1">
                    <a:shade val="50000"/>
                  </a:schemeClr>
                </a:solidFill>
                <a:latin typeface="+mn-lt"/>
              </a:rPr>
              <a:t>это 20 миллионов погибших </a:t>
            </a:r>
            <a:r>
              <a:rPr lang="ru-RU" sz="2400" b="1" i="1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+mn-lt"/>
              </a:rPr>
              <a:t>советскихх</a:t>
            </a:r>
            <a:r>
              <a:rPr lang="ru-RU" sz="2400" b="1" i="1" dirty="0" smtClean="0">
                <a:ln w="50800"/>
                <a:solidFill>
                  <a:schemeClr val="bg1">
                    <a:shade val="50000"/>
                  </a:schemeClr>
                </a:solidFill>
                <a:latin typeface="+mn-lt"/>
              </a:rPr>
              <a:t> людей, это значит  22 человека на каждые 2 метра земли, </a:t>
            </a:r>
            <a:br>
              <a:rPr lang="ru-RU" sz="2400" b="1" i="1" dirty="0" smtClean="0">
                <a:ln w="50800"/>
                <a:solidFill>
                  <a:schemeClr val="bg1">
                    <a:shade val="50000"/>
                  </a:schemeClr>
                </a:solidFill>
                <a:latin typeface="+mn-lt"/>
              </a:rPr>
            </a:br>
            <a:r>
              <a:rPr lang="ru-RU" sz="2400" b="1" i="1" dirty="0" smtClean="0">
                <a:ln w="50800"/>
                <a:solidFill>
                  <a:schemeClr val="bg1">
                    <a:shade val="50000"/>
                  </a:schemeClr>
                </a:solidFill>
                <a:latin typeface="+mn-lt"/>
              </a:rPr>
              <a:t>это значит 13 человек в каждую минуту</a:t>
            </a:r>
            <a:r>
              <a:rPr lang="ru-RU" sz="2000" b="1" i="1" dirty="0" smtClean="0">
                <a:ln w="50800"/>
                <a:solidFill>
                  <a:schemeClr val="bg1">
                    <a:shade val="50000"/>
                  </a:schemeClr>
                </a:solidFill>
                <a:latin typeface="+mn-lt"/>
              </a:rPr>
              <a:t>.</a:t>
            </a:r>
            <a:endParaRPr lang="ru-RU" sz="2000" b="1" i="1" dirty="0">
              <a:ln w="50800"/>
              <a:solidFill>
                <a:schemeClr val="bg1">
                  <a:shade val="50000"/>
                </a:schemeClr>
              </a:solidFill>
              <a:latin typeface="+mn-lt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467544" y="2636912"/>
            <a:ext cx="7920880" cy="3096344"/>
          </a:xfrm>
        </p:spPr>
        <p:txBody>
          <a:bodyPr/>
          <a:lstStyle/>
          <a:p>
            <a:pPr algn="l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Наши земляки участники Великой   Отечественной Войны: 412</a:t>
            </a:r>
          </a:p>
          <a:p>
            <a:pPr algn="l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Погибшие на Великой Отечественной Войне: 226</a:t>
            </a:r>
          </a:p>
          <a:p>
            <a:pPr algn="l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Ветераны награжденные орденами : 11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792087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Ветераны награжденные орденами</a:t>
            </a:r>
            <a:endParaRPr lang="ru-RU" sz="36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type="subTitle" idx="1"/>
          </p:nvPr>
        </p:nvSpPr>
        <p:spPr>
          <a:xfrm>
            <a:off x="179512" y="1196752"/>
            <a:ext cx="8568952" cy="172819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normAutofit fontScale="85000" lnSpcReduction="2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sz="28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Нет в истории человечества войны более жестокой и страшной, чем Великая Отечественная     1941- 1945 годов! Нет в истории и подвига более яркого и бессмертного, чем несгибаемое мужество солдата Победы. Поклонимся светлой памяти павших в боях солдат Отчизны!</a:t>
            </a:r>
            <a:endParaRPr lang="ru-RU" sz="2800" b="1" i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12" name="Рисунок 11" descr="IMG_668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068960"/>
            <a:ext cx="4464496" cy="3384376"/>
          </a:xfrm>
          <a:prstGeom prst="roundRect">
            <a:avLst>
              <a:gd name="adj" fmla="val 16667"/>
            </a:avLst>
          </a:prstGeom>
          <a:ln w="38100">
            <a:solidFill>
              <a:schemeClr val="accent6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Скругленный прямоугольник 12"/>
          <p:cNvSpPr/>
          <p:nvPr/>
        </p:nvSpPr>
        <p:spPr>
          <a:xfrm>
            <a:off x="5148064" y="2996952"/>
            <a:ext cx="3456384" cy="367240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20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1. Айдаров </a:t>
            </a:r>
            <a:r>
              <a:rPr lang="ru-RU" sz="2000" b="1" i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Лотфулла</a:t>
            </a:r>
            <a:endParaRPr lang="ru-RU" sz="2000" b="1" i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r>
              <a:rPr lang="ru-RU" sz="20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2.Рашитов </a:t>
            </a:r>
            <a:r>
              <a:rPr lang="ru-RU" sz="2000" b="1" i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Рафикъ</a:t>
            </a:r>
            <a:r>
              <a:rPr lang="ru-RU" sz="20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</a:p>
          <a:p>
            <a:pPr algn="ctr"/>
            <a:r>
              <a:rPr lang="ru-RU" sz="20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3.Сибатов Юсуф</a:t>
            </a:r>
          </a:p>
          <a:p>
            <a:pPr algn="ctr"/>
            <a:r>
              <a:rPr lang="ru-RU" sz="20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4.Хазиев </a:t>
            </a:r>
            <a:r>
              <a:rPr lang="ru-RU" sz="2000" b="1" i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Шарафутдин</a:t>
            </a:r>
            <a:endParaRPr lang="ru-RU" sz="2000" b="1" i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r>
              <a:rPr lang="ru-RU" sz="20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5.Абдуллин </a:t>
            </a:r>
            <a:r>
              <a:rPr lang="ru-RU" sz="2000" b="1" i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Сабир</a:t>
            </a:r>
            <a:endParaRPr lang="ru-RU" sz="2000" b="1" i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r>
              <a:rPr lang="ru-RU" sz="20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6.Камалов Имам</a:t>
            </a:r>
          </a:p>
          <a:p>
            <a:pPr algn="ctr"/>
            <a:r>
              <a:rPr lang="ru-RU" sz="20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7.Муслимов </a:t>
            </a:r>
            <a:r>
              <a:rPr lang="ru-RU" sz="2000" b="1" i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Рахимзян</a:t>
            </a:r>
            <a:endParaRPr lang="ru-RU" sz="2000" b="1" i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r>
              <a:rPr lang="ru-RU" sz="20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8.Гатауллин </a:t>
            </a:r>
            <a:r>
              <a:rPr lang="ru-RU" sz="2000" b="1" i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Гани</a:t>
            </a:r>
            <a:endParaRPr lang="ru-RU" sz="2000" b="1" i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r>
              <a:rPr lang="ru-RU" sz="20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9.Башаров </a:t>
            </a:r>
            <a:r>
              <a:rPr lang="ru-RU" sz="2000" b="1" i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Салих</a:t>
            </a:r>
            <a:endParaRPr lang="ru-RU" sz="2000" b="1" i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r>
              <a:rPr lang="ru-RU" sz="20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10.Бахтигараев </a:t>
            </a:r>
            <a:r>
              <a:rPr lang="ru-RU" sz="2000" b="1" i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Фассах</a:t>
            </a:r>
            <a:endParaRPr lang="ru-RU" sz="2000" b="1" i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r>
              <a:rPr lang="ru-RU" sz="20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11.Исмагилов </a:t>
            </a:r>
            <a:r>
              <a:rPr lang="ru-RU" sz="2000" b="1" i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Мансур</a:t>
            </a:r>
            <a:endParaRPr lang="ru-RU" sz="2000" b="1" i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ru-RU" sz="2000" b="1" i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 build="p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Активом музея созданы и работают передвижные  выставки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885775"/>
          </a:xfrm>
        </p:spPr>
        <p:txBody>
          <a:bodyPr>
            <a:noAutofit/>
          </a:bodyPr>
          <a:lstStyle/>
          <a:p>
            <a:pPr lvl="1"/>
            <a:r>
              <a:rPr lang="ru-RU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Помяни их земля родная (о героях </a:t>
            </a:r>
            <a:r>
              <a:rPr lang="ru-RU" i="1" dirty="0" err="1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Афганистанской</a:t>
            </a:r>
            <a:r>
              <a:rPr lang="ru-RU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 и Чеченской  войны)</a:t>
            </a:r>
            <a:endParaRPr lang="ru-RU" i="1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8" name="Содержимое 7" descr="IMG_6573.JP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lum bright="-10000" contrast="20000"/>
          </a:blip>
          <a:srcRect l="5514" r="6270"/>
          <a:stretch>
            <a:fillRect/>
          </a:stretch>
        </p:blipFill>
        <p:spPr>
          <a:xfrm>
            <a:off x="611560" y="2420888"/>
            <a:ext cx="3600400" cy="23252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957784"/>
          </a:xfrm>
        </p:spPr>
        <p:txBody>
          <a:bodyPr>
            <a:noAutofit/>
          </a:bodyPr>
          <a:lstStyle/>
          <a:p>
            <a:r>
              <a:rPr lang="ru-RU" sz="2000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Выставка   посвященная   Победе советского народа в Великой  Отечественной войне.</a:t>
            </a:r>
            <a:endParaRPr lang="ru-RU" sz="2000" i="1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>
          <a:xfrm>
            <a:off x="539552" y="5085184"/>
            <a:ext cx="3312368" cy="1368152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«</a:t>
            </a:r>
            <a:r>
              <a:rPr lang="ru-RU" b="1" i="1" dirty="0" err="1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Кадыбаш</a:t>
            </a:r>
            <a:r>
              <a:rPr lang="ru-RU" b="1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туган</a:t>
            </a:r>
            <a:r>
              <a:rPr lang="ru-RU" b="1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tt-RU" b="1" i="1" dirty="0" err="1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җ</a:t>
            </a:r>
            <a:r>
              <a:rPr lang="ru-RU" b="1" i="1" dirty="0" err="1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ирем</a:t>
            </a:r>
            <a:r>
              <a:rPr lang="ru-RU" b="1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»(выставка об истории села )</a:t>
            </a:r>
            <a:endParaRPr lang="ru-RU" b="1" i="1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Рисунок 9" descr="IMG_6691.JPG"/>
          <p:cNvPicPr>
            <a:picLocks noChangeAspect="1"/>
          </p:cNvPicPr>
          <p:nvPr/>
        </p:nvPicPr>
        <p:blipFill>
          <a:blip r:embed="rId3" cstate="print"/>
          <a:srcRect l="5113" t="13251" r="8263"/>
          <a:stretch>
            <a:fillRect/>
          </a:stretch>
        </p:blipFill>
        <p:spPr>
          <a:xfrm>
            <a:off x="4716016" y="4797152"/>
            <a:ext cx="3744416" cy="1984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1" name="Picture 3" descr="F:\Краеведение 2017\музей фото\IMG_20180314_084931.jpg"/>
          <p:cNvPicPr>
            <a:picLocks noChangeAspect="1" noChangeArrowheads="1"/>
          </p:cNvPicPr>
          <p:nvPr/>
        </p:nvPicPr>
        <p:blipFill>
          <a:blip r:embed="rId4" cstate="print"/>
          <a:srcRect l="7405" t="4286" r="2584" b="8571"/>
          <a:stretch>
            <a:fillRect/>
          </a:stretch>
        </p:blipFill>
        <p:spPr bwMode="auto">
          <a:xfrm>
            <a:off x="4786314" y="2500306"/>
            <a:ext cx="3643338" cy="21431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6" grpId="0" build="p"/>
      <p:bldP spid="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CC0000"/>
                </a:solidFill>
                <a:latin typeface="+mn-lt"/>
              </a:rPr>
              <a:t>Экспонаты рассказывают…</a:t>
            </a:r>
            <a:endParaRPr lang="ru-RU" b="1" i="1" dirty="0">
              <a:solidFill>
                <a:srgbClr val="CC0000"/>
              </a:solidFill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43049"/>
            <a:ext cx="4040188" cy="5318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71670" y="2285992"/>
            <a:ext cx="45719" cy="45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3" descr="C:\Users\User\Pictures\Мои сканированные изображения\2016-03 (мар)\сканирование001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5617" t="7101" r="7407" b="6270"/>
          <a:stretch>
            <a:fillRect/>
          </a:stretch>
        </p:blipFill>
        <p:spPr bwMode="auto">
          <a:xfrm>
            <a:off x="285720" y="1214423"/>
            <a:ext cx="2571768" cy="2857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214282" y="4143380"/>
            <a:ext cx="2714644" cy="73866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Дневник ветерана ВОВ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Сибатова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Хайдара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Ахунзяновича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ича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1" name="Picture 3" descr="F:\Краеведение 2017\музей фото\IMG_20180314_0849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3428992" y="1500174"/>
            <a:ext cx="2286016" cy="3500462"/>
          </a:xfrm>
          <a:prstGeom prst="rect">
            <a:avLst/>
          </a:prstGeom>
          <a:noFill/>
        </p:spPr>
      </p:pic>
      <p:pic>
        <p:nvPicPr>
          <p:cNvPr id="7172" name="Picture 4" descr="F:\Краеведение 2017\музей\IMG_6579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55241" y="1071547"/>
            <a:ext cx="2634192" cy="2500329"/>
          </a:xfrm>
          <a:prstGeom prst="rect">
            <a:avLst/>
          </a:prstGeom>
          <a:noFill/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3428992" y="5072074"/>
            <a:ext cx="2357454" cy="95410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Планшет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сумка гвардии-капитана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Гатауллина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Гани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участника ВОВ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6072198" y="3643314"/>
            <a:ext cx="2574914" cy="52322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Благодарственное письмо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Сибатуллину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Ю.Х.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  <a:latin typeface="+mn-lt"/>
              </a:rPr>
              <a:t>КРУЖОК «Музейное дело»</a:t>
            </a:r>
            <a:endParaRPr lang="ru-RU" b="1" i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9" name="Picture 3" descr="F:\Краеведение 2017\түгәрәк\фото кружок\IMG_20171204_124536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5025" y="1428736"/>
            <a:ext cx="4041775" cy="46434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818" name="Picture 2" descr="F:\Краеведение 2017\түгәрәк\фото кружок\IMG_20171204_12445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428737"/>
            <a:ext cx="4043362" cy="46434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 advTm="7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/>
          <a:lstStyle/>
          <a:p>
            <a:r>
              <a:rPr lang="ru-RU" b="1" i="1" dirty="0" smtClean="0">
                <a:solidFill>
                  <a:srgbClr val="0000FF"/>
                </a:solidFill>
                <a:latin typeface="+mn-lt"/>
              </a:rPr>
              <a:t>Экскурсионная работа</a:t>
            </a:r>
            <a:endParaRPr lang="ru-RU" b="1" i="1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85926"/>
            <a:ext cx="4040188" cy="4786346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endParaRPr lang="ru-RU" b="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785794"/>
            <a:ext cx="8258204" cy="5357850"/>
          </a:xfrm>
        </p:spPr>
        <p:txBody>
          <a:bodyPr>
            <a:normAutofit/>
          </a:bodyPr>
          <a:lstStyle/>
          <a:p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</a:rPr>
              <a:t>Экскурсионная работа строится на основе фонда музея;</a:t>
            </a:r>
          </a:p>
          <a:p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</a:rPr>
              <a:t>Разработаны материалы к тематическим </a:t>
            </a:r>
            <a:r>
              <a:rPr lang="ru-RU" sz="2200" dirty="0" err="1" smtClean="0">
                <a:solidFill>
                  <a:schemeClr val="accent2">
                    <a:lumMod val="75000"/>
                  </a:schemeClr>
                </a:solidFill>
              </a:rPr>
              <a:t>беседам,праздникам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</a:rPr>
              <a:t>, к школьным мероприятиям, экскурсиям;</a:t>
            </a:r>
          </a:p>
          <a:p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</a:rPr>
              <a:t>Активное участие в экскурсионной работе принимает актив музея, который состоит из лекторской группы и группы </a:t>
            </a:r>
            <a:r>
              <a:rPr lang="ru-RU" sz="2200" dirty="0" err="1" smtClean="0">
                <a:solidFill>
                  <a:schemeClr val="accent2">
                    <a:lumMod val="75000"/>
                  </a:schemeClr>
                </a:solidFill>
              </a:rPr>
              <a:t>экскурсавода</a:t>
            </a:r>
            <a:endParaRPr lang="ru-RU" sz="22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2200" dirty="0"/>
          </a:p>
        </p:txBody>
      </p:sp>
      <p:pic>
        <p:nvPicPr>
          <p:cNvPr id="35842" name="Picture 2" descr="F:\Краеведение 2017\фото музей\IMG_20180220_0813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000372"/>
            <a:ext cx="4214842" cy="35004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5843" name="Picture 3" descr="K:\музей фотолар\IMG_20180220_082809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3013770"/>
            <a:ext cx="4000528" cy="34156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advClick="0" advTm="7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00FF"/>
                </a:solidFill>
                <a:latin typeface="+mn-lt"/>
              </a:rPr>
              <a:t>Организационно-массовая работа</a:t>
            </a:r>
            <a:endParaRPr lang="ru-RU" b="1" i="1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8329642" cy="393689"/>
          </a:xfrm>
        </p:spPr>
        <p:txBody>
          <a:bodyPr>
            <a:normAutofit fontScale="92500" lnSpcReduction="10000"/>
          </a:bodyPr>
          <a:lstStyle/>
          <a:p>
            <a:r>
              <a:rPr lang="ru-RU" i="1" u="sng" dirty="0" smtClean="0">
                <a:solidFill>
                  <a:srgbClr val="002060"/>
                </a:solidFill>
              </a:rPr>
              <a:t>В музее предусмотрен комплекс воспитательных мероприятий</a:t>
            </a:r>
            <a:endParaRPr lang="ru-RU" i="1" u="sng" dirty="0">
              <a:solidFill>
                <a:srgbClr val="00206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928802"/>
            <a:ext cx="8543956" cy="419736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Формы работы: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Уроки мужества;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Дни воинской славы;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Тематические беседы и семинары; Классные часы; Дни открытых дверей музея;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Встречи с ветеранами и участниками боевых действий; Образовательные уроки.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Участники: </a:t>
            </a:r>
            <a:r>
              <a:rPr lang="ru-RU" i="1" dirty="0" smtClean="0">
                <a:solidFill>
                  <a:srgbClr val="002060"/>
                </a:solidFill>
              </a:rPr>
              <a:t>учащиеся, родители, педагоги, выпускники, гости, ветераны Великой Отечественной войны и локальных войн, ветераны педагогического труда и гости школы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6072205"/>
            <a:ext cx="4041775" cy="53957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advClick="0" advTm="7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+mn-lt"/>
              </a:rPr>
              <a:t>Актив школьного музея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1000108"/>
            <a:ext cx="8786874" cy="564360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Работа в музее организована на основе самоуправления, которую направляет Совет музея, состоящий учащихся разного возраста. </a:t>
            </a:r>
          </a:p>
          <a:p>
            <a:r>
              <a:rPr lang="ru-RU" sz="2200" b="0" dirty="0" smtClean="0">
                <a:solidFill>
                  <a:schemeClr val="tx2">
                    <a:lumMod val="10000"/>
                  </a:schemeClr>
                </a:solidFill>
              </a:rPr>
              <a:t>Созданы группы: поисковая, экскурсионная, художественно –оформительская. </a:t>
            </a: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Актив музея и учащиеся школы: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пополняют фонды музея путем организации исследований, переписки и личных контактов с различными организациями и лицами, устанавливают связи с другими музеями;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проводят сбор необходимых материалов на основании предварительного изучения литературы и других источников по соответствующей тематике;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изучают собранный материал и обеспечивают его учет и хранение;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оформляют экспозиции и выставки;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проводят экскурсии для учащихся, родителей, педагогов, гостей школы;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оказывают содействие учителям в использовании музейных экспонатов в учебном процессе;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принимают активное участие в выполнении соответствующих профилю музея запросов от организаций и частных лиц. 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advClick="0" advTm="7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0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2636912"/>
            <a:ext cx="3168352" cy="20882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Работа  актива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51520" y="980728"/>
            <a:ext cx="4040188" cy="1872208"/>
          </a:xfrm>
        </p:spPr>
        <p:txBody>
          <a:bodyPr>
            <a:normAutofit fontScale="70000" lnSpcReduction="20000"/>
          </a:bodyPr>
          <a:lstStyle/>
          <a:p>
            <a:endParaRPr lang="ru-RU" i="1" dirty="0" smtClean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chemeClr val="accent2">
                  <a:lumMod val="50000"/>
                </a:schemeClr>
              </a:solidFill>
            </a:endParaRPr>
          </a:p>
          <a:p>
            <a:endParaRPr lang="ru-RU" sz="2600" i="1" dirty="0" smtClean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3200" b="0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Участие в интеллектуальных играх школьного, районного, межрайонного, зонального, областного уровня</a:t>
            </a:r>
          </a:p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79512" y="4509120"/>
            <a:ext cx="2808312" cy="2088232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900" dirty="0"/>
          </a:p>
          <a:p>
            <a:r>
              <a:rPr lang="ru-RU" sz="2900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Путешествия по родному краю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8" y="1124744"/>
            <a:ext cx="4041775" cy="1152128"/>
          </a:xfrm>
        </p:spPr>
        <p:txBody>
          <a:bodyPr>
            <a:normAutofit fontScale="40000" lnSpcReduction="20000"/>
          </a:bodyPr>
          <a:lstStyle/>
          <a:p>
            <a:endParaRPr lang="ru-RU" i="1" dirty="0" smtClean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ru-RU" sz="3300" i="1" dirty="0" smtClean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6000" b="0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Исследовательская деятельность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732240" y="4797152"/>
            <a:ext cx="2232248" cy="1800200"/>
          </a:xfrm>
        </p:spPr>
        <p:txBody>
          <a:bodyPr>
            <a:normAutofit/>
          </a:bodyPr>
          <a:lstStyle/>
          <a:p>
            <a:r>
              <a:rPr lang="ru-RU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Выпуск газет и альбомов</a:t>
            </a:r>
          </a:p>
        </p:txBody>
      </p:sp>
      <p:pic>
        <p:nvPicPr>
          <p:cNvPr id="7" name="Рисунок 6" descr="IMG_6678.JPG"/>
          <p:cNvPicPr>
            <a:picLocks noChangeAspect="1"/>
          </p:cNvPicPr>
          <p:nvPr/>
        </p:nvPicPr>
        <p:blipFill>
          <a:blip r:embed="rId3" cstate="print"/>
          <a:srcRect l="5900" t="1569" r="12988" b="8657"/>
          <a:stretch>
            <a:fillRect/>
          </a:stretch>
        </p:blipFill>
        <p:spPr>
          <a:xfrm>
            <a:off x="5076056" y="2348880"/>
            <a:ext cx="3168351" cy="20882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IMG_617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848" y="4319718"/>
            <a:ext cx="3384376" cy="23496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3" grpId="0" build="p"/>
      <p:bldP spid="5" grpId="0" build="p"/>
      <p:bldP spid="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6294173D-7D12-4F6E-A8D2-4494FD91C8A9_mw1024_n_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11268" y="1772816"/>
            <a:ext cx="5353220" cy="3317478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Музей в средствах массовый информации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Рисунок 6" descr="0B014A4C-03DE-4F5F-9F4D-45F41591F582_w640_r1_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1916832"/>
            <a:ext cx="4896544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Содержимое 3" descr="IMG_6647.JPG"/>
          <p:cNvPicPr>
            <a:picLocks noGrp="1" noChangeAspect="1"/>
          </p:cNvPicPr>
          <p:nvPr>
            <p:ph idx="1"/>
          </p:nvPr>
        </p:nvPicPr>
        <p:blipFill>
          <a:blip r:embed="rId4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12877" t="8587" r="13937" b="5499"/>
          <a:stretch>
            <a:fillRect/>
          </a:stretch>
        </p:blipFill>
        <p:spPr>
          <a:xfrm>
            <a:off x="2483768" y="3140968"/>
            <a:ext cx="4361284" cy="3240360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История музея</a:t>
            </a:r>
            <a:endParaRPr lang="ru-RU" b="1" spc="50" dirty="0">
              <a:ln w="11430">
                <a:solidFill>
                  <a:schemeClr val="accent1">
                    <a:lumMod val="50000"/>
                  </a:schemeClr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IMG_6616.JP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95536" y="1556792"/>
            <a:ext cx="3315022" cy="2448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>
          <a:xfrm>
            <a:off x="3851920" y="1484784"/>
            <a:ext cx="5077798" cy="1872208"/>
          </a:xfrm>
        </p:spPr>
        <p:txBody>
          <a:bodyPr>
            <a:noAutofit/>
          </a:bodyPr>
          <a:lstStyle/>
          <a:p>
            <a:r>
              <a:rPr lang="ru-RU" sz="1800" b="1" i="1" dirty="0" smtClean="0">
                <a:ln w="10541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Открыт :1986 году </a:t>
            </a:r>
          </a:p>
          <a:p>
            <a:r>
              <a:rPr lang="ru-RU" sz="1800" b="1" i="1" dirty="0" smtClean="0">
                <a:solidFill>
                  <a:schemeClr val="accent2">
                    <a:lumMod val="75000"/>
                  </a:schemeClr>
                </a:solidFill>
              </a:rPr>
              <a:t>Организатор – Рашитов </a:t>
            </a:r>
            <a:r>
              <a:rPr lang="ru-RU" sz="1800" b="1" i="1" dirty="0" err="1" smtClean="0">
                <a:solidFill>
                  <a:schemeClr val="accent2">
                    <a:lumMod val="75000"/>
                  </a:schemeClr>
                </a:solidFill>
              </a:rPr>
              <a:t>Ильсон</a:t>
            </a:r>
            <a:r>
              <a:rPr lang="ru-RU" sz="18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800" b="1" i="1" dirty="0" err="1" smtClean="0">
                <a:solidFill>
                  <a:schemeClr val="accent2">
                    <a:lumMod val="75000"/>
                  </a:schemeClr>
                </a:solidFill>
              </a:rPr>
              <a:t>Рафикович</a:t>
            </a:r>
            <a:endParaRPr lang="ru-RU" sz="1800" b="1" i="1" dirty="0" smtClean="0">
              <a:ln w="10541" cmpd="sng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1800" b="1" dirty="0" smtClean="0">
                <a:ln w="10541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1986 год - </a:t>
            </a:r>
            <a:r>
              <a:rPr lang="ru-RU" sz="1800" b="1" i="1" dirty="0" smtClean="0">
                <a:ln w="10541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начало краеведческого поиска</a:t>
            </a:r>
            <a:r>
              <a:rPr lang="ru-RU" sz="1800" b="1" dirty="0" smtClean="0">
                <a:ln w="10541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r>
              <a:rPr lang="ru-RU" sz="1800" b="1" i="1" dirty="0" smtClean="0">
                <a:ln w="10541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Паспортизирован: 31.03.1999</a:t>
            </a:r>
          </a:p>
          <a:p>
            <a:r>
              <a:rPr lang="ru-RU" sz="1800" b="1" i="1" dirty="0" smtClean="0">
                <a:ln w="10541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Свидетельство № 268</a:t>
            </a:r>
            <a:endParaRPr lang="ru-RU" sz="1800" b="1" i="1" dirty="0">
              <a:ln w="10541" cmpd="sng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8" name="Рисунок 7" descr="IMG_65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95936" y="3284984"/>
            <a:ext cx="4788024" cy="3264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R0XDnNb9Cdk.jpg"/>
          <p:cNvPicPr>
            <a:picLocks noChangeAspect="1"/>
          </p:cNvPicPr>
          <p:nvPr/>
        </p:nvPicPr>
        <p:blipFill>
          <a:blip r:embed="rId4" cstate="print"/>
          <a:srcRect t="27625"/>
          <a:stretch>
            <a:fillRect/>
          </a:stretch>
        </p:blipFill>
        <p:spPr>
          <a:xfrm>
            <a:off x="239105" y="4293096"/>
            <a:ext cx="3540807" cy="2160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По каждой экспозиции музея экскурсоводы проводят экскурсии для учащихся нашей школы и других школ района, для жителей села. По отзывам посетителей можно сделать вывод, что многое из истории нашего края они узнали впервые. Богат историей наш край и наша цель - лучше знать, любить его, гордиться им, сохранить и передать всё лучшее будущему поколению.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1428760"/>
          </a:xfrm>
        </p:spPr>
        <p:txBody>
          <a:bodyPr/>
          <a:lstStyle/>
          <a:p>
            <a:r>
              <a:rPr lang="ru-RU" b="1" i="1" dirty="0" smtClean="0">
                <a:solidFill>
                  <a:srgbClr val="00B050"/>
                </a:solidFill>
                <a:latin typeface="+mn-lt"/>
              </a:rPr>
              <a:t>Садыкова </a:t>
            </a:r>
            <a:r>
              <a:rPr lang="ru-RU" b="1" i="1" dirty="0" err="1" smtClean="0">
                <a:solidFill>
                  <a:srgbClr val="00B050"/>
                </a:solidFill>
                <a:latin typeface="+mn-lt"/>
              </a:rPr>
              <a:t>Голшат</a:t>
            </a:r>
            <a:r>
              <a:rPr lang="ru-RU" b="1" i="1" dirty="0" smtClean="0">
                <a:solidFill>
                  <a:srgbClr val="00B050"/>
                </a:solidFill>
                <a:latin typeface="+mn-lt"/>
              </a:rPr>
              <a:t> </a:t>
            </a:r>
            <a:r>
              <a:rPr lang="ru-RU" b="1" i="1" dirty="0" err="1" smtClean="0">
                <a:solidFill>
                  <a:srgbClr val="00B050"/>
                </a:solidFill>
                <a:latin typeface="+mn-lt"/>
              </a:rPr>
              <a:t>Наиловна</a:t>
            </a:r>
            <a:endParaRPr lang="ru-RU" b="1" i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71612"/>
            <a:ext cx="4284693" cy="4554551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tt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 рождения - 13 июн</a:t>
            </a:r>
            <a:r>
              <a:rPr lang="ru-RU" b="1" i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tt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1971 год</a:t>
            </a:r>
            <a:endParaRPr lang="ru-RU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Образование - высшее, КГПИ, историко-филологический факультет, 1994 г.</a:t>
            </a:r>
            <a:endParaRPr lang="ru-RU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tt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Специальность- учительница татарского языка и литературы</a:t>
            </a:r>
            <a:endParaRPr lang="ru-RU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tt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Стаж работы – 29 лет </a:t>
            </a:r>
            <a:endParaRPr lang="ru-RU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tt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Высшая квалификационная категория.</a:t>
            </a:r>
          </a:p>
          <a:p>
            <a:pPr lvl="0"/>
            <a:r>
              <a:rPr lang="tt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2017 года – руководитель музея</a:t>
            </a:r>
            <a:endParaRPr lang="ru-RU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F:\мүзыка и фото\мамочка\DSC0403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3" y="1571612"/>
            <a:ext cx="3557460" cy="4554551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7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Муниципальное бюджетное общеобразовательное учреждение </a:t>
            </a:r>
            <a:b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</a:br>
            <a:r>
              <a:rPr lang="ru-RU" sz="2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Кадыбашская</a:t>
            </a: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 средняя общеобразовательная школа </a:t>
            </a:r>
            <a:r>
              <a:rPr lang="ru-RU" sz="2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Агрызского</a:t>
            </a: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 района республики Татарстан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772816"/>
            <a:ext cx="8003232" cy="4608512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endParaRPr lang="ru-RU" sz="1600" b="1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  <a:p>
            <a:pPr algn="ctr">
              <a:buNone/>
            </a:pPr>
            <a:endParaRPr lang="ru-RU" sz="1600" b="1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  <a:p>
            <a:pPr algn="ctr">
              <a:buNone/>
            </a:pPr>
            <a:r>
              <a:rPr lang="ru-RU" sz="77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Презентация музея 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050" dirty="0" smtClean="0"/>
          </a:p>
          <a:p>
            <a:pPr>
              <a:buNone/>
            </a:pPr>
            <a:endParaRPr lang="ru-RU" sz="1050" dirty="0" smtClean="0"/>
          </a:p>
          <a:p>
            <a:pPr>
              <a:buNone/>
            </a:pPr>
            <a:endParaRPr lang="ru-RU" sz="1700" dirty="0" smtClean="0"/>
          </a:p>
          <a:p>
            <a:pPr algn="ctr">
              <a:buFont typeface="Wingdings" pitchFamily="2" charset="2"/>
              <a:buChar char="Ø"/>
            </a:pPr>
            <a:r>
              <a:rPr lang="ru-RU" sz="5100" b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B050"/>
                </a:solidFill>
              </a:rPr>
              <a:t>Главные направления воспитательной деятельности – патриотическое и гражданское  воспитание </a:t>
            </a:r>
          </a:p>
          <a:p>
            <a:pPr algn="ctr">
              <a:buFont typeface="Wingdings" pitchFamily="2" charset="2"/>
              <a:buChar char="Ø"/>
            </a:pPr>
            <a:r>
              <a:rPr lang="ru-RU" sz="5100" b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B050"/>
                </a:solidFill>
              </a:rPr>
              <a:t>Большую роль в воспитании чувства гражданственности и патриотизма, сохранении преемственности поколении играет  краеведческий музей  </a:t>
            </a:r>
            <a:endParaRPr lang="ru-RU" sz="5100" b="1" dirty="0">
              <a:ln>
                <a:solidFill>
                  <a:schemeClr val="accent3">
                    <a:lumMod val="50000"/>
                  </a:schemeClr>
                </a:solidFill>
              </a:ln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9552" y="404664"/>
            <a:ext cx="7772400" cy="936105"/>
          </a:xfrm>
        </p:spPr>
        <p:txBody>
          <a:bodyPr>
            <a:no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Основная работа  нашего музея </a:t>
            </a:r>
            <a:b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sz="3200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539552" y="1556792"/>
            <a:ext cx="8208912" cy="4968552"/>
          </a:xfrm>
        </p:spPr>
        <p:txBody>
          <a:bodyPr>
            <a:normAutofit lnSpcReduction="10000"/>
          </a:bodyPr>
          <a:lstStyle/>
          <a:p>
            <a:pPr algn="l">
              <a:buFont typeface="Wingdings" pitchFamily="2" charset="2"/>
              <a:buChar char="Ø"/>
            </a:pPr>
            <a:r>
              <a:rPr lang="ru-RU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B050"/>
                </a:solidFill>
              </a:rPr>
              <a:t> сохранение традиции для обеспечения преемственности поколении;</a:t>
            </a:r>
          </a:p>
          <a:p>
            <a:pPr algn="l">
              <a:buFont typeface="Wingdings" pitchFamily="2" charset="2"/>
              <a:buChar char="Ø"/>
            </a:pPr>
            <a:r>
              <a:rPr lang="ru-RU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B050"/>
                </a:solidFill>
              </a:rPr>
              <a:t>формирование позитивного отношения к труду ;</a:t>
            </a:r>
          </a:p>
          <a:p>
            <a:pPr algn="l">
              <a:buFont typeface="Wingdings" pitchFamily="2" charset="2"/>
              <a:buChar char="Ø"/>
            </a:pPr>
            <a:r>
              <a:rPr lang="ru-RU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B050"/>
                </a:solidFill>
              </a:rPr>
              <a:t>пропаганда боевых  и трудовых традиции народа, которые  помогают расширять знания школьников  об историческом прошлом  и настоящем  нашей Родины;</a:t>
            </a:r>
          </a:p>
          <a:p>
            <a:pPr algn="l">
              <a:buFont typeface="Wingdings" pitchFamily="2" charset="2"/>
              <a:buChar char="Ø"/>
            </a:pPr>
            <a:r>
              <a:rPr lang="ru-RU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B050"/>
                </a:solidFill>
              </a:rPr>
              <a:t>воспитывать  патриотизм и чувства уважения к ее истории.</a:t>
            </a:r>
            <a:endParaRPr lang="ru-RU" dirty="0">
              <a:ln>
                <a:solidFill>
                  <a:schemeClr val="accent3">
                    <a:lumMod val="50000"/>
                  </a:schemeClr>
                </a:solidFill>
              </a:ln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Направления деятельности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школьного музея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IMG_667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5976" y="1772816"/>
            <a:ext cx="4608512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60649"/>
            <a:ext cx="7772400" cy="1008112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Основные фонды музея</a:t>
            </a:r>
            <a:endParaRPr lang="ru-RU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467544" y="1628800"/>
            <a:ext cx="3960440" cy="4752528"/>
          </a:xfrm>
        </p:spPr>
        <p:txBody>
          <a:bodyPr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l">
              <a:buFont typeface="Wingdings" pitchFamily="2" charset="2"/>
              <a:buChar char="Ø"/>
            </a:pPr>
            <a:r>
              <a:rPr lang="ru-RU" b="1" i="1" dirty="0" smtClean="0">
                <a:ln w="50800"/>
                <a:solidFill>
                  <a:schemeClr val="bg2">
                    <a:lumMod val="50000"/>
                  </a:schemeClr>
                </a:solidFill>
              </a:rPr>
              <a:t>История села</a:t>
            </a:r>
          </a:p>
          <a:p>
            <a:pPr algn="l">
              <a:buFont typeface="Wingdings" pitchFamily="2" charset="2"/>
              <a:buChar char="Ø"/>
            </a:pPr>
            <a:r>
              <a:rPr lang="ru-RU" b="1" i="1" dirty="0" smtClean="0">
                <a:ln w="50800"/>
                <a:solidFill>
                  <a:schemeClr val="bg2">
                    <a:lumMod val="50000"/>
                  </a:schemeClr>
                </a:solidFill>
              </a:rPr>
              <a:t>Культура жителей села</a:t>
            </a:r>
          </a:p>
          <a:p>
            <a:pPr algn="l">
              <a:buFont typeface="Wingdings" pitchFamily="2" charset="2"/>
              <a:buChar char="Ø"/>
            </a:pPr>
            <a:r>
              <a:rPr lang="ru-RU" b="1" i="1" dirty="0" smtClean="0">
                <a:ln w="50800"/>
                <a:solidFill>
                  <a:schemeClr val="bg2">
                    <a:lumMod val="50000"/>
                  </a:schemeClr>
                </a:solidFill>
              </a:rPr>
              <a:t>Знаменитые односельчане</a:t>
            </a:r>
          </a:p>
          <a:p>
            <a:pPr algn="l">
              <a:buFont typeface="Wingdings" pitchFamily="2" charset="2"/>
              <a:buChar char="Ø"/>
            </a:pPr>
            <a:r>
              <a:rPr lang="ru-RU" b="1" i="1" dirty="0" smtClean="0">
                <a:ln w="50800"/>
                <a:solidFill>
                  <a:schemeClr val="bg2">
                    <a:lumMod val="50000"/>
                  </a:schemeClr>
                </a:solidFill>
              </a:rPr>
              <a:t> ВОВ</a:t>
            </a:r>
          </a:p>
          <a:p>
            <a:pPr algn="l">
              <a:buFont typeface="Wingdings" pitchFamily="2" charset="2"/>
              <a:buChar char="Ø"/>
            </a:pPr>
            <a:r>
              <a:rPr lang="ru-RU" b="1" i="1" dirty="0" smtClean="0">
                <a:ln w="50800"/>
                <a:solidFill>
                  <a:schemeClr val="bg2">
                    <a:lumMod val="50000"/>
                  </a:schemeClr>
                </a:solidFill>
              </a:rPr>
              <a:t>История школы</a:t>
            </a:r>
            <a:endParaRPr lang="ru-RU" b="1" i="1" dirty="0">
              <a:ln w="50800"/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2699792" y="1772816"/>
            <a:ext cx="3528392" cy="273630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 descr="IMG_657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28184" y="3933056"/>
            <a:ext cx="2736304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Рисунок 10" descr="IMG_6577.JPG"/>
          <p:cNvPicPr>
            <a:picLocks noChangeAspect="1"/>
          </p:cNvPicPr>
          <p:nvPr/>
        </p:nvPicPr>
        <p:blipFill>
          <a:blip r:embed="rId3" cstate="print">
            <a:lum bright="-30000"/>
          </a:blip>
          <a:stretch>
            <a:fillRect/>
          </a:stretch>
        </p:blipFill>
        <p:spPr>
          <a:xfrm>
            <a:off x="323528" y="4005064"/>
            <a:ext cx="2736304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Содержимое 9" descr="IMG_6561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rcRect l="21566" r="5647" b="-1093"/>
          <a:stretch>
            <a:fillRect/>
          </a:stretch>
        </p:blipFill>
        <p:spPr>
          <a:xfrm>
            <a:off x="6372200" y="1916832"/>
            <a:ext cx="2592288" cy="1944216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Содержимое 8" descr="IMG_6559.JPG"/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lum bright="-10000" contrast="10000"/>
          </a:blip>
          <a:srcRect l="7385" t="-849"/>
          <a:stretch>
            <a:fillRect/>
          </a:stretch>
        </p:blipFill>
        <p:spPr>
          <a:xfrm>
            <a:off x="179512" y="1988840"/>
            <a:ext cx="2340768" cy="1829565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 fontScale="90000"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экспозиции музея представлено около 400 экспонатов , более 270 экспонатов времен ВОВ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2699792" y="1772816"/>
            <a:ext cx="3384375" cy="2592288"/>
          </a:xfrm>
        </p:spPr>
        <p:txBody>
          <a:bodyPr>
            <a:normAutofit fontScale="92500" lnSpcReduction="2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Среди них вещи времен  Великой  Отечественной  войны отличительные знаки с военных кителей, военные билеты , военные грамоты , письма с фронта , фотографии военных лет</a:t>
            </a:r>
            <a:endParaRPr lang="ru-RU" i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13" name="Рисунок 12" descr="IMG_6583.JPG"/>
          <p:cNvPicPr>
            <a:picLocks noChangeAspect="1"/>
          </p:cNvPicPr>
          <p:nvPr/>
        </p:nvPicPr>
        <p:blipFill>
          <a:blip r:embed="rId6" cstate="print">
            <a:lum bright="-10000" contrast="10000"/>
          </a:blip>
          <a:srcRect l="8263" t="11019" r="3538" b="388"/>
          <a:stretch>
            <a:fillRect/>
          </a:stretch>
        </p:blipFill>
        <p:spPr>
          <a:xfrm>
            <a:off x="2915816" y="4581128"/>
            <a:ext cx="3240360" cy="2016224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IMG_666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36096" y="2348880"/>
            <a:ext cx="3419872" cy="22082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IMG_6565.JPG"/>
          <p:cNvPicPr>
            <a:picLocks noChangeAspect="1"/>
          </p:cNvPicPr>
          <p:nvPr/>
        </p:nvPicPr>
        <p:blipFill>
          <a:blip r:embed="rId3" cstate="print"/>
          <a:srcRect l="1963" t="3932" b="14563"/>
          <a:stretch>
            <a:fillRect/>
          </a:stretch>
        </p:blipFill>
        <p:spPr>
          <a:xfrm>
            <a:off x="539552" y="4725144"/>
            <a:ext cx="4248472" cy="18722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IMG_6635.JPG"/>
          <p:cNvPicPr>
            <a:picLocks noChangeAspect="1"/>
          </p:cNvPicPr>
          <p:nvPr/>
        </p:nvPicPr>
        <p:blipFill>
          <a:blip r:embed="rId4" cstate="print"/>
          <a:srcRect l="8263" t="388" r="7476" b="2751"/>
          <a:stretch>
            <a:fillRect/>
          </a:stretch>
        </p:blipFill>
        <p:spPr>
          <a:xfrm>
            <a:off x="5004048" y="4725144"/>
            <a:ext cx="3384376" cy="18736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Содержимое 7" descr="IMG_6631.JPG"/>
          <p:cNvPicPr>
            <a:picLocks noGrp="1" noChangeAspect="1"/>
          </p:cNvPicPr>
          <p:nvPr>
            <p:ph sz="quarter" idx="4"/>
          </p:nvPr>
        </p:nvPicPr>
        <p:blipFill>
          <a:blip r:embed="rId5" cstate="print"/>
          <a:stretch>
            <a:fillRect/>
          </a:stretch>
        </p:blipFill>
        <p:spPr>
          <a:xfrm>
            <a:off x="323528" y="2420888"/>
            <a:ext cx="3168351" cy="21602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Победе советского народа в Великой Отечественной войне  посвящается 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3645024"/>
            <a:ext cx="4040188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 flipV="1">
            <a:off x="4643438" y="2143115"/>
            <a:ext cx="4071966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4" name="Содержимое 6" descr="IMG_6579.JPG"/>
          <p:cNvPicPr>
            <a:picLocks noGrp="1" noChangeAspect="1"/>
          </p:cNvPicPr>
          <p:nvPr>
            <p:ph sz="half" idx="2"/>
          </p:nvPr>
        </p:nvPicPr>
        <p:blipFill>
          <a:blip r:embed="rId6" cstate="print"/>
          <a:stretch>
            <a:fillRect/>
          </a:stretch>
        </p:blipFill>
        <p:spPr>
          <a:xfrm rot="5837137">
            <a:off x="2989957" y="2786886"/>
            <a:ext cx="3449782" cy="27507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395536" y="4005064"/>
            <a:ext cx="2952328" cy="72008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Исследовательские работы</a:t>
            </a:r>
          </a:p>
          <a:p>
            <a:pPr algn="ctr"/>
            <a:r>
              <a:rPr lang="ru-RU" dirty="0" smtClean="0"/>
              <a:t>учащихся </a:t>
            </a:r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012160" y="4077072"/>
            <a:ext cx="2664296" cy="57606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Стенды посвященные истории села</a:t>
            </a:r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83568" y="5877272"/>
            <a:ext cx="3672408" cy="72008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Стенды  посвященные ветеранам </a:t>
            </a:r>
          </a:p>
          <a:p>
            <a:pPr algn="ctr"/>
            <a:r>
              <a:rPr lang="ru-RU" dirty="0" smtClean="0"/>
              <a:t>Великой Отечественной войны</a:t>
            </a:r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220072" y="5805264"/>
            <a:ext cx="3096344" cy="79208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Стенд посвященный</a:t>
            </a:r>
          </a:p>
          <a:p>
            <a:pPr algn="ctr"/>
            <a:r>
              <a:rPr lang="ru-RU" dirty="0" err="1" smtClean="0"/>
              <a:t>Айдарову</a:t>
            </a:r>
            <a:r>
              <a:rPr lang="ru-RU" dirty="0" smtClean="0"/>
              <a:t> </a:t>
            </a:r>
            <a:r>
              <a:rPr lang="ru-RU" dirty="0" err="1" smtClean="0"/>
              <a:t>Амиру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419872" y="4941168"/>
            <a:ext cx="2376264" cy="72008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dirty="0" smtClean="0"/>
              <a:t>Благодарственное</a:t>
            </a:r>
          </a:p>
          <a:p>
            <a:pPr algn="ctr"/>
            <a:r>
              <a:rPr lang="ru-RU" dirty="0" smtClean="0"/>
              <a:t>письмо 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2595</TotalTime>
  <Words>750</Words>
  <Application>Microsoft Office PowerPoint</Application>
  <PresentationFormat>Экран (4:3)</PresentationFormat>
  <Paragraphs>126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Историко-краеведческий   музей </vt:lpstr>
      <vt:lpstr>История музея</vt:lpstr>
      <vt:lpstr>Садыкова Голшат Наиловна</vt:lpstr>
      <vt:lpstr>Муниципальное бюджетное общеобразовательное учреждение  Кадыбашская средняя общеобразовательная школа Агрызского района республики Татарстан</vt:lpstr>
      <vt:lpstr> Основная работа  нашего музея  </vt:lpstr>
      <vt:lpstr>Направления деятельности  школьного музея </vt:lpstr>
      <vt:lpstr>Основные фонды музея</vt:lpstr>
      <vt:lpstr>В экспозиции музея представлено около 400 экспонатов , более 270 экспонатов времен ВОВ</vt:lpstr>
      <vt:lpstr> Победе советского народа в Великой Отечественной войне  посвящается </vt:lpstr>
      <vt:lpstr>Война – это 4 года, это 1 418 бессонных дней и ночей,  это 20 миллионов погибших советскихх людей, это значит  22 человека на каждые 2 метра земли,  это значит 13 человек в каждую минуту.</vt:lpstr>
      <vt:lpstr> Ветераны награжденные орденами</vt:lpstr>
      <vt:lpstr>Активом музея созданы и работают передвижные  выставки</vt:lpstr>
      <vt:lpstr>Экспонаты рассказывают…</vt:lpstr>
      <vt:lpstr>КРУЖОК «Музейное дело»</vt:lpstr>
      <vt:lpstr>Экскурсионная работа</vt:lpstr>
      <vt:lpstr>Организационно-массовая работа</vt:lpstr>
      <vt:lpstr>Актив школьного музея</vt:lpstr>
      <vt:lpstr>Работа  актива</vt:lpstr>
      <vt:lpstr>Музей в средствах массовый информации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Историко –краеведческий  музей</dc:title>
  <dc:creator>школа</dc:creator>
  <cp:lastModifiedBy>Флюра</cp:lastModifiedBy>
  <cp:revision>239</cp:revision>
  <dcterms:created xsi:type="dcterms:W3CDTF">2014-01-27T06:19:40Z</dcterms:created>
  <dcterms:modified xsi:type="dcterms:W3CDTF">2020-05-18T16:16:36Z</dcterms:modified>
</cp:coreProperties>
</file>